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75" r:id="rId10"/>
    <p:sldId id="276" r:id="rId11"/>
    <p:sldId id="264" r:id="rId12"/>
    <p:sldId id="265" r:id="rId13"/>
    <p:sldId id="266" r:id="rId14"/>
    <p:sldId id="267" r:id="rId15"/>
    <p:sldId id="271" r:id="rId16"/>
    <p:sldId id="273" r:id="rId17"/>
    <p:sldId id="268" r:id="rId18"/>
    <p:sldId id="269" r:id="rId19"/>
    <p:sldId id="277" r:id="rId20"/>
    <p:sldId id="278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Причастия.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Образование причастий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7451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Употребление причастий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7520940" cy="357984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Причастие </a:t>
            </a:r>
            <a:r>
              <a:rPr lang="en-US" sz="2400" dirty="0" smtClean="0">
                <a:solidFill>
                  <a:srgbClr val="002060"/>
                </a:solidFill>
              </a:rPr>
              <a:t>II </a:t>
            </a:r>
            <a:r>
              <a:rPr lang="ru-RU" sz="2400" dirty="0" smtClean="0">
                <a:solidFill>
                  <a:srgbClr val="002060"/>
                </a:solidFill>
              </a:rPr>
              <a:t>употребляется в образовании форм группы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Perfect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Например:</a:t>
            </a:r>
          </a:p>
          <a:p>
            <a:pPr algn="ctr">
              <a:buNone/>
            </a:pPr>
            <a:r>
              <a:rPr lang="ru-RU" sz="2400" u="sng" dirty="0" smtClean="0">
                <a:solidFill>
                  <a:srgbClr val="FF0000"/>
                </a:solidFill>
              </a:rPr>
              <a:t>1.</a:t>
            </a:r>
            <a:r>
              <a:rPr lang="en-US" sz="2400" u="sng" dirty="0" smtClean="0">
                <a:solidFill>
                  <a:srgbClr val="FF0000"/>
                </a:solidFill>
              </a:rPr>
              <a:t>Present Perfect</a:t>
            </a:r>
          </a:p>
          <a:p>
            <a:pPr algn="ctr">
              <a:buNone/>
            </a:pPr>
            <a:r>
              <a:rPr lang="en-US" sz="2400" u="sng" dirty="0" smtClean="0">
                <a:solidFill>
                  <a:srgbClr val="00B0F0"/>
                </a:solidFill>
              </a:rPr>
              <a:t>I have </a:t>
            </a:r>
            <a:r>
              <a:rPr lang="en-US" sz="2400" u="sng" dirty="0" smtClean="0">
                <a:solidFill>
                  <a:srgbClr val="FF0000"/>
                </a:solidFill>
              </a:rPr>
              <a:t>found</a:t>
            </a:r>
            <a:r>
              <a:rPr lang="en-US" sz="2400" u="sng" dirty="0" smtClean="0">
                <a:solidFill>
                  <a:srgbClr val="00B0F0"/>
                </a:solidFill>
              </a:rPr>
              <a:t> my book. – </a:t>
            </a:r>
            <a:r>
              <a:rPr lang="ru-RU" sz="2400" u="sng" dirty="0" smtClean="0">
                <a:solidFill>
                  <a:srgbClr val="00B0F0"/>
                </a:solidFill>
              </a:rPr>
              <a:t>Я нашел свою книгу.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2. </a:t>
            </a:r>
            <a:r>
              <a:rPr lang="ru-RU" sz="2400" dirty="0" smtClean="0">
                <a:solidFill>
                  <a:srgbClr val="002060"/>
                </a:solidFill>
              </a:rPr>
              <a:t>И в</a:t>
            </a:r>
            <a:r>
              <a:rPr lang="ru-RU" sz="2400" u="sng" dirty="0" smtClean="0">
                <a:solidFill>
                  <a:srgbClr val="002060"/>
                </a:solidFill>
              </a:rPr>
              <a:t> </a:t>
            </a:r>
            <a:r>
              <a:rPr lang="ru-RU" sz="2400" u="sng" dirty="0" smtClean="0">
                <a:solidFill>
                  <a:srgbClr val="FF0000"/>
                </a:solidFill>
              </a:rPr>
              <a:t>пассивных конструкциях</a:t>
            </a:r>
            <a:r>
              <a:rPr lang="ru-RU" sz="2400" u="sng" dirty="0" smtClean="0">
                <a:solidFill>
                  <a:srgbClr val="002060"/>
                </a:solidFill>
              </a:rPr>
              <a:t>: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00B0F0"/>
                </a:solidFill>
              </a:rPr>
              <a:t>      </a:t>
            </a:r>
            <a:r>
              <a:rPr lang="en-US" sz="2400" dirty="0" smtClean="0">
                <a:solidFill>
                  <a:srgbClr val="00B0F0"/>
                </a:solidFill>
              </a:rPr>
              <a:t>The book was </a:t>
            </a:r>
            <a:r>
              <a:rPr lang="en-US" sz="2400" dirty="0" smtClean="0">
                <a:solidFill>
                  <a:srgbClr val="FF0000"/>
                </a:solidFill>
              </a:rPr>
              <a:t>lost</a:t>
            </a:r>
            <a:r>
              <a:rPr lang="en-US" sz="2400" dirty="0" smtClean="0">
                <a:solidFill>
                  <a:srgbClr val="00B0F0"/>
                </a:solidFill>
              </a:rPr>
              <a:t> yesterday.- </a:t>
            </a:r>
            <a:r>
              <a:rPr lang="ru-RU" sz="2400" dirty="0" smtClean="0">
                <a:solidFill>
                  <a:srgbClr val="00B0F0"/>
                </a:solidFill>
              </a:rPr>
              <a:t>Ключ </a:t>
            </a:r>
            <a:r>
              <a:rPr lang="ru-RU" sz="2400" dirty="0" smtClean="0">
                <a:solidFill>
                  <a:srgbClr val="FF0000"/>
                </a:solidFill>
              </a:rPr>
              <a:t>был              потерян</a:t>
            </a:r>
            <a:r>
              <a:rPr lang="en-US" sz="2400" dirty="0" smtClean="0">
                <a:solidFill>
                  <a:srgbClr val="00B0F0"/>
                </a:solidFill>
              </a:rPr>
              <a:t>/</a:t>
            </a:r>
            <a:r>
              <a:rPr lang="ru-RU" sz="2400" dirty="0" smtClean="0">
                <a:solidFill>
                  <a:srgbClr val="00B0F0"/>
                </a:solidFill>
              </a:rPr>
              <a:t>потерялся вчера.</a:t>
            </a:r>
            <a:endParaRPr lang="en-US" sz="24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195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Употребление Причастия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В предложении причастие </a:t>
            </a:r>
            <a:r>
              <a:rPr lang="en-US" sz="4800" dirty="0" smtClean="0">
                <a:solidFill>
                  <a:srgbClr val="002060"/>
                </a:solidFill>
              </a:rPr>
              <a:t>I </a:t>
            </a:r>
            <a:r>
              <a:rPr lang="ru-RU" sz="4800" dirty="0" smtClean="0">
                <a:solidFill>
                  <a:srgbClr val="002060"/>
                </a:solidFill>
              </a:rPr>
              <a:t>употребляется в функции </a:t>
            </a:r>
            <a:r>
              <a:rPr lang="ru-RU" sz="4800" dirty="0" smtClean="0">
                <a:solidFill>
                  <a:srgbClr val="FF0000"/>
                </a:solidFill>
              </a:rPr>
              <a:t>определения и обстоятельства</a:t>
            </a:r>
            <a:r>
              <a:rPr lang="ru-RU" sz="4800" dirty="0" smtClean="0">
                <a:solidFill>
                  <a:srgbClr val="002060"/>
                </a:solidFill>
              </a:rPr>
              <a:t>.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881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Употребление Причастия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 </a:t>
            </a:r>
            <a:r>
              <a:rPr lang="ru-RU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9935492"/>
              </p:ext>
            </p:extLst>
          </p:nvPr>
        </p:nvGraphicFramePr>
        <p:xfrm>
          <a:off x="304800" y="1554163"/>
          <a:ext cx="8686800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 п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Функция причастия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Пример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Перевод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1.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Определение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а)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перед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определяемым словом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Running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 water is pure.</a:t>
                      </a:r>
                    </a:p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Barking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dogs seldom bite.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Проточная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вода чистая.</a:t>
                      </a:r>
                      <a:endParaRPr lang="en-US" sz="2000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Лающие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собаки редко кусают.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б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) после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определяемого слова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The boy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playing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 in the yard is my brother.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Мальчик,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играющий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 во дворе,-мой брат.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9147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Употребление Причастия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 </a:t>
            </a:r>
            <a:r>
              <a:rPr lang="ru-RU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7798282"/>
              </p:ext>
            </p:extLst>
          </p:nvPr>
        </p:nvGraphicFramePr>
        <p:xfrm>
          <a:off x="304800" y="1554163"/>
          <a:ext cx="8686801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6687"/>
                <a:gridCol w="2162246"/>
                <a:gridCol w="2744389"/>
                <a:gridCol w="244347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 п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п</a:t>
                      </a:r>
                    </a:p>
                    <a:p>
                      <a:endParaRPr lang="ru-RU" dirty="0"/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Функция причастия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ru-RU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/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Пример</a:t>
                      </a:r>
                    </a:p>
                    <a:p>
                      <a:endParaRPr lang="ru-RU" dirty="0"/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Перевод</a:t>
                      </a:r>
                    </a:p>
                    <a:p>
                      <a:endParaRPr lang="ru-RU" dirty="0"/>
                    </a:p>
                  </a:txBody>
                  <a:tcPr marL="105606" marR="10560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Обстоятельство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Having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run 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a long distance </a:t>
                      </a: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the sportsman was tired.</a:t>
                      </a: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While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running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, ,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the sportsman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tried to breathe regularly.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Пробежав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длинную дистанцию,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спортсмен устал.</a:t>
                      </a:r>
                      <a:endParaRPr lang="en-US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n-US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Во время бега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спортсмен старался равномерно дышать.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91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Употребление Причастия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ru-RU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Причастие </a:t>
            </a:r>
            <a:r>
              <a:rPr lang="en-US" sz="3200" dirty="0" smtClean="0">
                <a:solidFill>
                  <a:srgbClr val="002060"/>
                </a:solidFill>
              </a:rPr>
              <a:t>II </a:t>
            </a:r>
            <a:r>
              <a:rPr lang="ru-RU" sz="3200" dirty="0" smtClean="0">
                <a:solidFill>
                  <a:srgbClr val="002060"/>
                </a:solidFill>
              </a:rPr>
              <a:t>выполняет 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функции различных членов предложения . Оно может быть 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определением,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частью сказуемого, обстоятельством</a:t>
            </a:r>
            <a:r>
              <a:rPr lang="ru-RU" sz="3200" dirty="0" smtClean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4926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4926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686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Употребление Причастия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ru-RU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1300100"/>
              </p:ext>
            </p:extLst>
          </p:nvPr>
        </p:nvGraphicFramePr>
        <p:xfrm>
          <a:off x="304800" y="1554163"/>
          <a:ext cx="8686800" cy="271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33"/>
                <a:gridCol w="2245409"/>
                <a:gridCol w="2245409"/>
                <a:gridCol w="31919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 п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Функция причастия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Пример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Перевод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2.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Именная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часть составного именного сказуемого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She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 looked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surprised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  <a:p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The door is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locked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У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нее был 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удивленный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вид.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Дверь 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заперта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Часть простого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сказуемого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He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has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 just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come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Он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только что 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пришел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 marL="105606" marR="1056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937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Употребление Причастия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ru-RU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18559902"/>
              </p:ext>
            </p:extLst>
          </p:nvPr>
        </p:nvGraphicFramePr>
        <p:xfrm>
          <a:off x="827584" y="1412776"/>
          <a:ext cx="7521576" cy="3192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9355"/>
                <a:gridCol w="1944216"/>
                <a:gridCol w="1944216"/>
                <a:gridCol w="27637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 п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Функция причастия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Пример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Перевод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249191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4.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Обстоятельство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When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given 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time to think,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</a:rPr>
                        <a:t> he always answered well.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Когда ему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давали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 время подумать, он всегда хорошо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отвечал.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1728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Употребление Причастия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В зависимости от выполняемой в предложении  грамматической функции причастие переводится на русский язык  по-разному: 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причастиями настоящего и прошедшего времени, 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глаголами в соответствующем времени и залоге, 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придаточными предложениями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4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Конструкции с причастиями. Сложное дополнение.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00808"/>
            <a:ext cx="7520940" cy="3795873"/>
          </a:xfrm>
        </p:spPr>
        <p:txBody>
          <a:bodyPr>
            <a:normAutofit fontScale="85000" lnSpcReduction="20000"/>
          </a:bodyPr>
          <a:lstStyle/>
          <a:p>
            <a:pPr algn="ctr"/>
            <a:endParaRPr lang="en-US" sz="2800" dirty="0" smtClean="0"/>
          </a:p>
          <a:p>
            <a:pPr algn="ctr">
              <a:buNone/>
            </a:pPr>
            <a:r>
              <a:rPr lang="ru-RU" sz="2800" dirty="0" smtClean="0"/>
              <a:t>Причастие </a:t>
            </a:r>
            <a:r>
              <a:rPr lang="en-US" sz="2800" dirty="0" smtClean="0"/>
              <a:t>I </a:t>
            </a:r>
            <a:r>
              <a:rPr lang="ru-RU" sz="2800" dirty="0" smtClean="0"/>
              <a:t>может входить в комбинации с некоторыми глаголами .В этом случае Причастие </a:t>
            </a:r>
            <a:r>
              <a:rPr lang="en-US" sz="2800" dirty="0" smtClean="0"/>
              <a:t>I  </a:t>
            </a:r>
            <a:r>
              <a:rPr lang="ru-RU" sz="2800" dirty="0" smtClean="0"/>
              <a:t>обозначает какой-то </a:t>
            </a:r>
            <a:r>
              <a:rPr lang="ru-RU" sz="2800" dirty="0" smtClean="0">
                <a:solidFill>
                  <a:srgbClr val="FF0000"/>
                </a:solidFill>
              </a:rPr>
              <a:t>процесс </a:t>
            </a:r>
            <a:r>
              <a:rPr lang="ru-RU" sz="2800" dirty="0" smtClean="0"/>
              <a:t>или </a:t>
            </a:r>
            <a:r>
              <a:rPr lang="ru-RU" sz="2800" dirty="0" smtClean="0">
                <a:solidFill>
                  <a:srgbClr val="FF0000"/>
                </a:solidFill>
              </a:rPr>
              <a:t>состояние</a:t>
            </a:r>
            <a:r>
              <a:rPr lang="ru-RU" sz="2800" dirty="0" smtClean="0"/>
              <a:t>.</a:t>
            </a:r>
          </a:p>
          <a:p>
            <a:pPr algn="ctr">
              <a:buNone/>
            </a:pPr>
            <a:r>
              <a:rPr lang="en-US" sz="2800" b="0" dirty="0" smtClean="0">
                <a:solidFill>
                  <a:srgbClr val="002060"/>
                </a:solidFill>
              </a:rPr>
              <a:t> </a:t>
            </a:r>
            <a:r>
              <a:rPr lang="en-US" sz="2800" b="0" dirty="0" smtClean="0">
                <a:solidFill>
                  <a:srgbClr val="002060"/>
                </a:solidFill>
              </a:rPr>
              <a:t>saw the letter</a:t>
            </a:r>
            <a:r>
              <a:rPr lang="en-US" sz="2800" b="0" dirty="0" smtClean="0"/>
              <a:t> </a:t>
            </a:r>
            <a:r>
              <a:rPr lang="en-US" sz="2800" b="0" dirty="0" smtClean="0">
                <a:solidFill>
                  <a:srgbClr val="FF0000"/>
                </a:solidFill>
              </a:rPr>
              <a:t>burning</a:t>
            </a:r>
            <a:r>
              <a:rPr lang="en-US" sz="2800" b="0" dirty="0" smtClean="0"/>
              <a:t> (</a:t>
            </a:r>
            <a:r>
              <a:rPr lang="ru-RU" sz="2800" b="0" dirty="0" smtClean="0"/>
              <a:t>дословно : Я видел письмо горящим). –</a:t>
            </a:r>
            <a:r>
              <a:rPr lang="ru-RU" sz="2800" b="0" dirty="0" smtClean="0">
                <a:solidFill>
                  <a:srgbClr val="002060"/>
                </a:solidFill>
              </a:rPr>
              <a:t>Я видел</a:t>
            </a:r>
            <a:r>
              <a:rPr lang="en-US" sz="2800" b="0" dirty="0">
                <a:solidFill>
                  <a:srgbClr val="002060"/>
                </a:solidFill>
              </a:rPr>
              <a:t>,</a:t>
            </a:r>
            <a:r>
              <a:rPr lang="ru-RU" sz="2800" b="0" dirty="0" smtClean="0">
                <a:solidFill>
                  <a:srgbClr val="002060"/>
                </a:solidFill>
              </a:rPr>
              <a:t> как горело письмо.</a:t>
            </a:r>
            <a:endParaRPr lang="en-US" sz="2800" b="0" dirty="0" smtClean="0">
              <a:solidFill>
                <a:srgbClr val="002060"/>
              </a:solidFill>
            </a:endParaRPr>
          </a:p>
          <a:p>
            <a:pPr algn="ctr"/>
            <a:endParaRPr lang="ru-RU" sz="2800" b="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Это предложение со </a:t>
            </a:r>
            <a:r>
              <a:rPr lang="ru-RU" sz="2800" dirty="0" smtClean="0">
                <a:solidFill>
                  <a:srgbClr val="FF0000"/>
                </a:solidFill>
              </a:rPr>
              <a:t>сложным </a:t>
            </a:r>
            <a:r>
              <a:rPr lang="ru-RU" sz="2800" dirty="0" smtClean="0">
                <a:solidFill>
                  <a:srgbClr val="FF0000"/>
                </a:solidFill>
              </a:rPr>
              <a:t>дополнением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По-английски </a:t>
            </a:r>
            <a:r>
              <a:rPr lang="ru-RU" sz="2800" dirty="0" smtClean="0">
                <a:solidFill>
                  <a:srgbClr val="002060"/>
                </a:solidFill>
              </a:rPr>
              <a:t>такая конструкция называется 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Complex Object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204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Конструкции с причастиями.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0" dirty="0" smtClean="0">
                <a:solidFill>
                  <a:srgbClr val="002060"/>
                </a:solidFill>
              </a:rPr>
              <a:t>В</a:t>
            </a:r>
            <a:r>
              <a:rPr lang="ru-RU" sz="3600" dirty="0" smtClean="0">
                <a:solidFill>
                  <a:srgbClr val="002060"/>
                </a:solidFill>
              </a:rPr>
              <a:t> письменной речи, в официальных выступлениях</a:t>
            </a:r>
            <a:r>
              <a:rPr lang="ru-RU" sz="3600" b="0" dirty="0" smtClean="0">
                <a:solidFill>
                  <a:srgbClr val="002060"/>
                </a:solidFill>
              </a:rPr>
              <a:t> зачастую используются конструкции с причастиями. Эти конструкции соответствуют русским </a:t>
            </a:r>
            <a:r>
              <a:rPr lang="ru-RU" sz="3600" dirty="0" smtClean="0">
                <a:solidFill>
                  <a:srgbClr val="002060"/>
                </a:solidFill>
              </a:rPr>
              <a:t>деепричастным оборотам</a:t>
            </a:r>
            <a:r>
              <a:rPr lang="ru-RU" sz="3600" b="0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 английском языке существует 2 основных причастия</a:t>
            </a:r>
            <a:r>
              <a:rPr lang="ru-RU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33716350"/>
              </p:ext>
            </p:extLst>
          </p:nvPr>
        </p:nvGraphicFramePr>
        <p:xfrm>
          <a:off x="457200" y="1484784"/>
          <a:ext cx="822960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86256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</a:rPr>
                        <a:t>Present Participle 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</a:rPr>
                        <a:t>Past Participle</a:t>
                      </a:r>
                      <a:endParaRPr lang="ru-RU" sz="3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(Participle I)</a:t>
                      </a:r>
                      <a:endParaRPr lang="ru-RU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(Participle II)</a:t>
                      </a:r>
                      <a:endParaRPr lang="ru-RU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872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Примеры: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20940" cy="384376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000" u="sng" dirty="0" smtClean="0">
                <a:solidFill>
                  <a:srgbClr val="C00000"/>
                </a:solidFill>
              </a:rPr>
              <a:t>Два одновременных действия: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Opening</a:t>
            </a:r>
            <a:r>
              <a:rPr lang="en-US" sz="2400" dirty="0" smtClean="0">
                <a:solidFill>
                  <a:srgbClr val="002060"/>
                </a:solidFill>
              </a:rPr>
              <a:t> the door,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she  </a:t>
            </a:r>
            <a:r>
              <a:rPr lang="en-US" sz="2400" u="sng" dirty="0" smtClean="0">
                <a:solidFill>
                  <a:srgbClr val="002060"/>
                </a:solidFill>
              </a:rPr>
              <a:t>dropped </a:t>
            </a:r>
            <a:r>
              <a:rPr lang="en-US" sz="2400" dirty="0" smtClean="0">
                <a:solidFill>
                  <a:srgbClr val="002060"/>
                </a:solidFill>
              </a:rPr>
              <a:t>her keys.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ru-RU" sz="2400" dirty="0" smtClean="0">
                <a:solidFill>
                  <a:srgbClr val="002060"/>
                </a:solidFill>
              </a:rPr>
              <a:t> дословно: </a:t>
            </a:r>
            <a:r>
              <a:rPr lang="ru-RU" sz="2400" dirty="0" smtClean="0">
                <a:solidFill>
                  <a:srgbClr val="00B0F0"/>
                </a:solidFill>
              </a:rPr>
              <a:t>Открывая</a:t>
            </a:r>
            <a:r>
              <a:rPr lang="ru-RU" sz="2400" dirty="0" smtClean="0">
                <a:solidFill>
                  <a:srgbClr val="002060"/>
                </a:solidFill>
              </a:rPr>
              <a:t> дверь, она уронила свои ключи).- Когда она открывала дверь, она уронила свои ключи.</a:t>
            </a:r>
            <a:endParaRPr lang="en-US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She </a:t>
            </a:r>
            <a:r>
              <a:rPr lang="en-US" sz="2400" u="sng" dirty="0" smtClean="0">
                <a:solidFill>
                  <a:srgbClr val="002060"/>
                </a:solidFill>
              </a:rPr>
              <a:t>fell asleep </a:t>
            </a:r>
            <a:r>
              <a:rPr lang="en-US" sz="2400" dirty="0" smtClean="0">
                <a:solidFill>
                  <a:srgbClr val="FF0000"/>
                </a:solidFill>
              </a:rPr>
              <a:t>reading</a:t>
            </a:r>
            <a:r>
              <a:rPr lang="en-US" sz="2400" dirty="0" smtClean="0">
                <a:solidFill>
                  <a:srgbClr val="002060"/>
                </a:solidFill>
              </a:rPr>
              <a:t> the book .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(</a:t>
            </a:r>
            <a:r>
              <a:rPr lang="ru-RU" sz="2400" dirty="0" smtClean="0">
                <a:solidFill>
                  <a:srgbClr val="002060"/>
                </a:solidFill>
              </a:rPr>
              <a:t>дословно: Она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B0F0"/>
                </a:solidFill>
              </a:rPr>
              <a:t>заснула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ru-RU" sz="2400" dirty="0" smtClean="0">
                <a:solidFill>
                  <a:srgbClr val="00B0F0"/>
                </a:solidFill>
              </a:rPr>
              <a:t>,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ru-RU" sz="2400" dirty="0" smtClean="0">
                <a:solidFill>
                  <a:srgbClr val="00B0F0"/>
                </a:solidFill>
              </a:rPr>
              <a:t>читая </a:t>
            </a:r>
            <a:r>
              <a:rPr lang="ru-RU" sz="2400" dirty="0" smtClean="0">
                <a:solidFill>
                  <a:srgbClr val="002060"/>
                </a:solidFill>
              </a:rPr>
              <a:t>книгу).- Она заснула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,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когда читала книгу.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He </a:t>
            </a:r>
            <a:r>
              <a:rPr lang="en-US" sz="2400" u="sng" dirty="0" smtClean="0">
                <a:solidFill>
                  <a:srgbClr val="002060"/>
                </a:solidFill>
              </a:rPr>
              <a:t>drove </a:t>
            </a:r>
            <a:r>
              <a:rPr lang="en-US" sz="2400" dirty="0" smtClean="0">
                <a:solidFill>
                  <a:srgbClr val="002060"/>
                </a:solidFill>
              </a:rPr>
              <a:t>along the street ,</a:t>
            </a:r>
            <a:r>
              <a:rPr lang="en-US" sz="2400" dirty="0" smtClean="0">
                <a:solidFill>
                  <a:srgbClr val="FF0000"/>
                </a:solidFill>
              </a:rPr>
              <a:t>looking for </a:t>
            </a:r>
            <a:r>
              <a:rPr lang="en-US" sz="2400" dirty="0" smtClean="0">
                <a:solidFill>
                  <a:srgbClr val="002060"/>
                </a:solidFill>
              </a:rPr>
              <a:t>a cafe. –</a:t>
            </a:r>
            <a:r>
              <a:rPr lang="ru-RU" sz="2400" dirty="0" smtClean="0">
                <a:solidFill>
                  <a:srgbClr val="002060"/>
                </a:solidFill>
              </a:rPr>
              <a:t> Он </a:t>
            </a:r>
            <a:r>
              <a:rPr lang="ru-RU" sz="2400" dirty="0" smtClean="0">
                <a:solidFill>
                  <a:srgbClr val="00B0F0"/>
                </a:solidFill>
              </a:rPr>
              <a:t>ехал</a:t>
            </a:r>
            <a:r>
              <a:rPr lang="ru-RU" sz="2400" dirty="0" smtClean="0">
                <a:solidFill>
                  <a:srgbClr val="002060"/>
                </a:solidFill>
              </a:rPr>
              <a:t> по улице </a:t>
            </a:r>
            <a:r>
              <a:rPr lang="ru-RU" sz="2400" dirty="0" smtClean="0">
                <a:solidFill>
                  <a:srgbClr val="00B0F0"/>
                </a:solidFill>
              </a:rPr>
              <a:t>в поисках </a:t>
            </a:r>
            <a:r>
              <a:rPr lang="ru-RU" sz="2400" dirty="0" smtClean="0">
                <a:solidFill>
                  <a:srgbClr val="002060"/>
                </a:solidFill>
              </a:rPr>
              <a:t>кафе.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34582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Примеры: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41764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000" u="sng" dirty="0" smtClean="0">
                <a:solidFill>
                  <a:srgbClr val="C00000"/>
                </a:solidFill>
              </a:rPr>
              <a:t>Одно действие предшествовало другому: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Если предшествующее действие было очень </a:t>
            </a:r>
            <a:r>
              <a:rPr lang="ru-RU" sz="2400" u="sng" dirty="0" smtClean="0">
                <a:solidFill>
                  <a:srgbClr val="0070C0"/>
                </a:solidFill>
              </a:rPr>
              <a:t>кратковременно</a:t>
            </a:r>
            <a:r>
              <a:rPr lang="ru-RU" sz="2400" dirty="0" smtClean="0">
                <a:solidFill>
                  <a:srgbClr val="0070C0"/>
                </a:solidFill>
              </a:rPr>
              <a:t>, то оно может выражаться  </a:t>
            </a:r>
            <a:r>
              <a:rPr lang="en-US" sz="2400" dirty="0" smtClean="0">
                <a:solidFill>
                  <a:srgbClr val="FF0000"/>
                </a:solidFill>
              </a:rPr>
              <a:t>Present Participle</a:t>
            </a:r>
            <a:r>
              <a:rPr lang="ru-RU" sz="2400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Finding</a:t>
            </a:r>
            <a:r>
              <a:rPr lang="en-US" sz="2400" dirty="0" smtClean="0">
                <a:solidFill>
                  <a:srgbClr val="002060"/>
                </a:solidFill>
              </a:rPr>
              <a:t> no one there, he </a:t>
            </a:r>
            <a:r>
              <a:rPr lang="en-US" sz="2400" u="sng" dirty="0" smtClean="0">
                <a:solidFill>
                  <a:srgbClr val="002060"/>
                </a:solidFill>
              </a:rPr>
              <a:t>went away</a:t>
            </a:r>
            <a:r>
              <a:rPr lang="en-US" sz="2400" dirty="0" smtClean="0">
                <a:solidFill>
                  <a:srgbClr val="002060"/>
                </a:solidFill>
              </a:rPr>
              <a:t>. –</a:t>
            </a:r>
            <a:r>
              <a:rPr lang="ru-RU" sz="2400" dirty="0" smtClean="0">
                <a:solidFill>
                  <a:srgbClr val="002060"/>
                </a:solidFill>
              </a:rPr>
              <a:t>Никого там не обнаружив, он уехал.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Но чаще всего здесь  используется оборот с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Past Participle </a:t>
            </a:r>
            <a:r>
              <a:rPr lang="ru-RU" sz="2400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Having done </a:t>
            </a:r>
            <a:r>
              <a:rPr lang="en-US" sz="2400" dirty="0" smtClean="0">
                <a:solidFill>
                  <a:srgbClr val="002060"/>
                </a:solidFill>
              </a:rPr>
              <a:t>the work, he </a:t>
            </a:r>
            <a:r>
              <a:rPr lang="en-US" sz="2400" u="sng" dirty="0" smtClean="0">
                <a:solidFill>
                  <a:srgbClr val="002060"/>
                </a:solidFill>
              </a:rPr>
              <a:t>went</a:t>
            </a:r>
            <a:r>
              <a:rPr lang="en-US" sz="2400" dirty="0" smtClean="0">
                <a:solidFill>
                  <a:srgbClr val="002060"/>
                </a:solidFill>
              </a:rPr>
              <a:t> home. –</a:t>
            </a:r>
            <a:r>
              <a:rPr lang="ru-RU" sz="2400" dirty="0" smtClean="0">
                <a:solidFill>
                  <a:srgbClr val="0070C0"/>
                </a:solidFill>
              </a:rPr>
              <a:t>Сделав</a:t>
            </a:r>
            <a:r>
              <a:rPr lang="en-US" sz="2400" dirty="0" smtClean="0">
                <a:solidFill>
                  <a:srgbClr val="0070C0"/>
                </a:solidFill>
              </a:rPr>
              <a:t>/</a:t>
            </a:r>
            <a:r>
              <a:rPr lang="ru-RU" sz="2400" dirty="0" smtClean="0">
                <a:solidFill>
                  <a:srgbClr val="0070C0"/>
                </a:solidFill>
              </a:rPr>
              <a:t>закончив </a:t>
            </a:r>
            <a:r>
              <a:rPr lang="ru-RU" sz="2400" dirty="0" smtClean="0">
                <a:solidFill>
                  <a:srgbClr val="002060"/>
                </a:solidFill>
              </a:rPr>
              <a:t>работу, он пошел домой .</a:t>
            </a:r>
          </a:p>
        </p:txBody>
      </p:sp>
    </p:spTree>
    <p:extLst>
      <p:ext uri="{BB962C8B-B14F-4D97-AF65-F5344CB8AC3E}">
        <p14:creationId xmlns:p14="http://schemas.microsoft.com/office/powerpoint/2010/main" xmlns="" val="314779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1.ОБРАЗОВАНИЕ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Present </a:t>
            </a:r>
            <a:r>
              <a:rPr lang="en-US" dirty="0" smtClean="0">
                <a:solidFill>
                  <a:srgbClr val="0070C0"/>
                </a:solidFill>
              </a:rPr>
              <a:t>Participle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 Participle I)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6004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Это английское причастие соответствует русскому  </a:t>
            </a:r>
            <a:r>
              <a:rPr lang="ru-RU" sz="3200" dirty="0" smtClean="0">
                <a:solidFill>
                  <a:srgbClr val="002060"/>
                </a:solidFill>
              </a:rPr>
              <a:t>действительному</a:t>
            </a:r>
            <a:r>
              <a:rPr lang="ru-RU" sz="3200" dirty="0" smtClean="0">
                <a:solidFill>
                  <a:srgbClr val="0070C0"/>
                </a:solidFill>
              </a:rPr>
              <a:t> причастию </a:t>
            </a:r>
            <a:r>
              <a:rPr lang="ru-RU" sz="3200" dirty="0" smtClean="0">
                <a:solidFill>
                  <a:srgbClr val="002060"/>
                </a:solidFill>
              </a:rPr>
              <a:t>настоящего</a:t>
            </a:r>
            <a:r>
              <a:rPr lang="ru-RU" sz="3200" dirty="0" smtClean="0">
                <a:solidFill>
                  <a:srgbClr val="0070C0"/>
                </a:solidFill>
              </a:rPr>
              <a:t> времени.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V+ </a:t>
            </a:r>
            <a:r>
              <a:rPr lang="en-US" sz="3200" dirty="0" err="1" smtClean="0">
                <a:solidFill>
                  <a:srgbClr val="FF0000"/>
                </a:solidFill>
              </a:rPr>
              <a:t>ing</a:t>
            </a:r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dirty="0">
                <a:solidFill>
                  <a:srgbClr val="002060"/>
                </a:solidFill>
              </a:rPr>
              <a:t>w</a:t>
            </a:r>
            <a:r>
              <a:rPr lang="en-US" sz="3200" dirty="0" smtClean="0">
                <a:solidFill>
                  <a:srgbClr val="002060"/>
                </a:solidFill>
              </a:rPr>
              <a:t>ork           </a:t>
            </a:r>
            <a:r>
              <a:rPr lang="en-US" sz="3200" dirty="0" smtClean="0">
                <a:solidFill>
                  <a:srgbClr val="002060"/>
                </a:solidFill>
              </a:rPr>
              <a:t>work</a:t>
            </a:r>
            <a:r>
              <a:rPr lang="en-US" sz="3200" dirty="0" smtClean="0">
                <a:solidFill>
                  <a:srgbClr val="FF0000"/>
                </a:solidFill>
              </a:rPr>
              <a:t>ing</a:t>
            </a:r>
            <a:endParaRPr lang="ru-RU" sz="3200" dirty="0" smtClean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923928" y="38610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067944" y="436510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6883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2. Образование </a:t>
            </a:r>
            <a:r>
              <a:rPr lang="en-US" dirty="0" smtClean="0">
                <a:solidFill>
                  <a:srgbClr val="FF0000"/>
                </a:solidFill>
              </a:rPr>
              <a:t>Past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Participle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 </a:t>
            </a:r>
            <a:r>
              <a:rPr lang="en-US" dirty="0" smtClean="0">
                <a:solidFill>
                  <a:srgbClr val="FF0000"/>
                </a:solidFill>
              </a:rPr>
              <a:t>Participle II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3200" dirty="0" smtClean="0">
              <a:solidFill>
                <a:srgbClr val="0070C0"/>
              </a:solidFill>
            </a:endParaRPr>
          </a:p>
          <a:p>
            <a:pPr algn="ctr"/>
            <a:endParaRPr lang="ru-RU" sz="3200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Это английское причастие соответствует русскому </a:t>
            </a:r>
            <a:r>
              <a:rPr lang="ru-RU" sz="3200" dirty="0" smtClean="0">
                <a:solidFill>
                  <a:srgbClr val="002060"/>
                </a:solidFill>
              </a:rPr>
              <a:t>страдательному </a:t>
            </a:r>
            <a:r>
              <a:rPr lang="ru-RU" sz="3200" dirty="0" smtClean="0">
                <a:solidFill>
                  <a:srgbClr val="0070C0"/>
                </a:solidFill>
              </a:rPr>
              <a:t>причастию </a:t>
            </a:r>
            <a:r>
              <a:rPr lang="ru-RU" sz="3200" dirty="0" smtClean="0">
                <a:solidFill>
                  <a:srgbClr val="002060"/>
                </a:solidFill>
              </a:rPr>
              <a:t>прошедшего</a:t>
            </a:r>
            <a:r>
              <a:rPr lang="ru-RU" sz="3200" dirty="0" smtClean="0">
                <a:solidFill>
                  <a:srgbClr val="0070C0"/>
                </a:solidFill>
              </a:rPr>
              <a:t> времени.</a:t>
            </a:r>
          </a:p>
          <a:p>
            <a:pPr algn="ctr"/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018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Образование </a:t>
            </a:r>
            <a:r>
              <a:rPr lang="en-US" dirty="0">
                <a:solidFill>
                  <a:srgbClr val="FF0000"/>
                </a:solidFill>
              </a:rPr>
              <a:t>Past</a:t>
            </a: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Participle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( </a:t>
            </a:r>
            <a:r>
              <a:rPr lang="en-US" dirty="0">
                <a:solidFill>
                  <a:srgbClr val="FF0000"/>
                </a:solidFill>
              </a:rPr>
              <a:t>Participle II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правильных глаголов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V</a:t>
            </a:r>
            <a:r>
              <a:rPr lang="ru-RU" sz="3600" dirty="0" smtClean="0"/>
              <a:t>+ </a:t>
            </a:r>
            <a:r>
              <a:rPr lang="en-US" sz="3600" dirty="0" err="1" smtClean="0">
                <a:solidFill>
                  <a:srgbClr val="FF0000"/>
                </a:solidFill>
              </a:rPr>
              <a:t>ed</a:t>
            </a:r>
            <a:endParaRPr lang="ru-RU" sz="36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paint </a:t>
            </a:r>
            <a:r>
              <a:rPr lang="ru-RU" sz="3600" dirty="0" smtClean="0">
                <a:solidFill>
                  <a:srgbClr val="FF0000"/>
                </a:solidFill>
              </a:rPr>
              <a:t>               </a:t>
            </a:r>
            <a:r>
              <a:rPr lang="en-US" sz="3600" dirty="0" smtClean="0">
                <a:solidFill>
                  <a:srgbClr val="FF0000"/>
                </a:solidFill>
              </a:rPr>
              <a:t>    painted</a:t>
            </a:r>
          </a:p>
          <a:p>
            <a:pPr algn="ctr">
              <a:buNone/>
            </a:pPr>
            <a:r>
              <a:rPr lang="ru-RU" sz="3200" dirty="0">
                <a:solidFill>
                  <a:srgbClr val="00B0F0"/>
                </a:solidFill>
              </a:rPr>
              <a:t>к</a:t>
            </a:r>
            <a:r>
              <a:rPr lang="ru-RU" sz="3200" dirty="0" smtClean="0">
                <a:solidFill>
                  <a:srgbClr val="00B0F0"/>
                </a:solidFill>
              </a:rPr>
              <a:t>расить </a:t>
            </a:r>
            <a:r>
              <a:rPr lang="ru-RU" sz="3200" dirty="0" smtClean="0">
                <a:solidFill>
                  <a:srgbClr val="FF0000"/>
                </a:solidFill>
              </a:rPr>
              <a:t>           </a:t>
            </a:r>
            <a:r>
              <a:rPr lang="ru-RU" sz="3200" dirty="0" smtClean="0">
                <a:solidFill>
                  <a:srgbClr val="00B0F0"/>
                </a:solidFill>
              </a:rPr>
              <a:t>покрашенный 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B050"/>
                </a:solidFill>
              </a:rPr>
              <a:t>Совпадает с формой </a:t>
            </a:r>
            <a:r>
              <a:rPr lang="en-US" sz="3600" dirty="0" smtClean="0">
                <a:solidFill>
                  <a:srgbClr val="FF0000"/>
                </a:solidFill>
              </a:rPr>
              <a:t>Past Simple</a:t>
            </a:r>
            <a:r>
              <a:rPr lang="ru-RU" sz="3600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00B0F0"/>
                </a:solidFill>
              </a:rPr>
              <a:t>He paint</a:t>
            </a:r>
            <a:r>
              <a:rPr lang="en-US" sz="3600" dirty="0" smtClean="0">
                <a:solidFill>
                  <a:srgbClr val="FF0000"/>
                </a:solidFill>
              </a:rPr>
              <a:t>ed</a:t>
            </a:r>
            <a:r>
              <a:rPr lang="en-US" sz="3600" dirty="0" smtClean="0">
                <a:solidFill>
                  <a:srgbClr val="00B0F0"/>
                </a:solidFill>
              </a:rPr>
              <a:t> his door.</a:t>
            </a:r>
            <a:r>
              <a:rPr lang="ru-RU" sz="3600" dirty="0" smtClean="0">
                <a:solidFill>
                  <a:srgbClr val="00B0F0"/>
                </a:solidFill>
              </a:rPr>
              <a:t> </a:t>
            </a:r>
            <a:endParaRPr lang="ru-RU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720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5526" y="332656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Образование </a:t>
            </a:r>
            <a:r>
              <a:rPr lang="en-US" dirty="0">
                <a:solidFill>
                  <a:srgbClr val="FF0000"/>
                </a:solidFill>
              </a:rPr>
              <a:t>Past</a:t>
            </a: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Participle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( </a:t>
            </a:r>
            <a:r>
              <a:rPr lang="en-US" dirty="0">
                <a:solidFill>
                  <a:srgbClr val="FF0000"/>
                </a:solidFill>
              </a:rPr>
              <a:t>Participle II</a:t>
            </a:r>
            <a:r>
              <a:rPr lang="en-US" dirty="0">
                <a:solidFill>
                  <a:srgbClr val="002060"/>
                </a:solidFill>
              </a:rPr>
              <a:t>)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неправильных глаголов: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 smtClean="0"/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en-US" sz="2000" dirty="0" smtClean="0">
                <a:solidFill>
                  <a:srgbClr val="FF0000"/>
                </a:solidFill>
              </a:rPr>
              <a:t>3</a:t>
            </a:r>
          </a:p>
          <a:p>
            <a:pPr algn="ctr"/>
            <a:endParaRPr lang="en-US" sz="20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Третья форма неправильного глагола.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        write                        written</a:t>
            </a:r>
          </a:p>
          <a:p>
            <a:pPr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            </a:t>
            </a:r>
            <a:r>
              <a:rPr lang="ru-RU" sz="2800" dirty="0" smtClean="0">
                <a:solidFill>
                  <a:srgbClr val="00B0F0"/>
                </a:solidFill>
              </a:rPr>
              <a:t>написать                      написанный</a:t>
            </a:r>
            <a:endParaRPr lang="en-US" sz="28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72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Оба типа причастий могут употребляться как обычные </a:t>
            </a:r>
            <a:r>
              <a:rPr lang="ru-RU" sz="3200" dirty="0" smtClean="0">
                <a:solidFill>
                  <a:srgbClr val="FF0000"/>
                </a:solidFill>
              </a:rPr>
              <a:t>определения</a:t>
            </a:r>
            <a:r>
              <a:rPr lang="ru-RU" sz="3200" dirty="0" smtClean="0">
                <a:solidFill>
                  <a:srgbClr val="002060"/>
                </a:solidFill>
              </a:rPr>
              <a:t> к существительному:</a:t>
            </a:r>
          </a:p>
          <a:p>
            <a:pPr algn="ctr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A dancing girl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-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танцующая девочка</a:t>
            </a:r>
          </a:p>
          <a:p>
            <a:pPr algn="ctr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A painted wall </a:t>
            </a:r>
            <a:r>
              <a:rPr lang="en-US" sz="3200" dirty="0" smtClean="0">
                <a:solidFill>
                  <a:srgbClr val="002060"/>
                </a:solidFill>
              </a:rPr>
              <a:t>– </a:t>
            </a:r>
            <a:r>
              <a:rPr lang="ru-RU" sz="3200" dirty="0" smtClean="0">
                <a:solidFill>
                  <a:srgbClr val="002060"/>
                </a:solidFill>
              </a:rPr>
              <a:t>покрашенная стена</a:t>
            </a:r>
          </a:p>
        </p:txBody>
      </p:sp>
    </p:spTree>
    <p:extLst>
      <p:ext uri="{BB962C8B-B14F-4D97-AF65-F5344CB8AC3E}">
        <p14:creationId xmlns:p14="http://schemas.microsoft.com/office/powerpoint/2010/main" xmlns="" val="310719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Употребление причастий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Причастие </a:t>
            </a:r>
            <a:r>
              <a:rPr lang="en-US" sz="2400" dirty="0" smtClean="0">
                <a:solidFill>
                  <a:srgbClr val="002060"/>
                </a:solidFill>
              </a:rPr>
              <a:t>I </a:t>
            </a:r>
            <a:r>
              <a:rPr lang="ru-RU" sz="2400" dirty="0" smtClean="0">
                <a:solidFill>
                  <a:srgbClr val="002060"/>
                </a:solidFill>
              </a:rPr>
              <a:t> употребляется в образовании форм группы </a:t>
            </a:r>
            <a:r>
              <a:rPr lang="en-US" sz="2400" dirty="0" smtClean="0">
                <a:solidFill>
                  <a:srgbClr val="FF0000"/>
                </a:solidFill>
              </a:rPr>
              <a:t>Continuous.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00B0F0"/>
                </a:solidFill>
              </a:rPr>
              <a:t>Например:</a:t>
            </a:r>
          </a:p>
          <a:p>
            <a:pPr algn="ctr"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Present Continuous</a:t>
            </a:r>
          </a:p>
          <a:p>
            <a:pPr algn="ctr"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He is sleeping.</a:t>
            </a:r>
            <a:r>
              <a:rPr lang="ru-RU" sz="2400" u="sng" dirty="0" smtClean="0">
                <a:solidFill>
                  <a:srgbClr val="0070C0"/>
                </a:solidFill>
              </a:rPr>
              <a:t> </a:t>
            </a:r>
            <a:r>
              <a:rPr lang="en-US" sz="2400" u="sng" dirty="0" smtClean="0">
                <a:solidFill>
                  <a:srgbClr val="0070C0"/>
                </a:solidFill>
              </a:rPr>
              <a:t>– </a:t>
            </a:r>
            <a:r>
              <a:rPr lang="ru-RU" sz="2400" u="sng" dirty="0" smtClean="0">
                <a:solidFill>
                  <a:srgbClr val="0070C0"/>
                </a:solidFill>
              </a:rPr>
              <a:t> Он спит. (Он есть </a:t>
            </a:r>
            <a:r>
              <a:rPr lang="ru-RU" sz="2400" u="sng" dirty="0" smtClean="0">
                <a:solidFill>
                  <a:srgbClr val="FF0000"/>
                </a:solidFill>
              </a:rPr>
              <a:t>спящий</a:t>
            </a:r>
            <a:r>
              <a:rPr lang="ru-RU" sz="2400" u="sng" dirty="0" smtClean="0">
                <a:solidFill>
                  <a:srgbClr val="0070C0"/>
                </a:solidFill>
              </a:rPr>
              <a:t>).</a:t>
            </a:r>
          </a:p>
          <a:p>
            <a:pPr algn="ctr">
              <a:buNone/>
            </a:pPr>
            <a:r>
              <a:rPr lang="ru-RU" sz="2400" u="sng" dirty="0" smtClean="0">
                <a:solidFill>
                  <a:srgbClr val="0070C0"/>
                </a:solidFill>
              </a:rPr>
              <a:t>Также : </a:t>
            </a:r>
            <a:r>
              <a:rPr lang="en-US" sz="2400" u="sng" dirty="0" smtClean="0">
                <a:solidFill>
                  <a:srgbClr val="FF0000"/>
                </a:solidFill>
              </a:rPr>
              <a:t>was sleeping </a:t>
            </a:r>
            <a:r>
              <a:rPr lang="en-US" sz="2400" u="sng" dirty="0" smtClean="0">
                <a:solidFill>
                  <a:srgbClr val="0070C0"/>
                </a:solidFill>
              </a:rPr>
              <a:t>, </a:t>
            </a:r>
            <a:r>
              <a:rPr lang="en-US" sz="2400" u="sng" dirty="0" smtClean="0">
                <a:solidFill>
                  <a:srgbClr val="FF0000"/>
                </a:solidFill>
              </a:rPr>
              <a:t>will be sleeping</a:t>
            </a:r>
            <a:r>
              <a:rPr lang="en-US" sz="2400" u="sng" dirty="0" smtClean="0">
                <a:solidFill>
                  <a:srgbClr val="0070C0"/>
                </a:solidFill>
              </a:rPr>
              <a:t>.</a:t>
            </a:r>
            <a:endParaRPr lang="ru-RU" sz="2400" u="sng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37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Употребление причастий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u="sng" dirty="0">
                <a:solidFill>
                  <a:srgbClr val="FF0000"/>
                </a:solidFill>
              </a:rPr>
              <a:t>Present Perfect Continuous</a:t>
            </a:r>
          </a:p>
          <a:p>
            <a:pPr algn="ctr">
              <a:buNone/>
            </a:pPr>
            <a:r>
              <a:rPr lang="en-US" sz="3200" u="sng" dirty="0">
                <a:solidFill>
                  <a:srgbClr val="0070C0"/>
                </a:solidFill>
              </a:rPr>
              <a:t>I have been </a:t>
            </a:r>
            <a:r>
              <a:rPr lang="en-US" sz="3200" u="sng" dirty="0">
                <a:solidFill>
                  <a:srgbClr val="FF0000"/>
                </a:solidFill>
              </a:rPr>
              <a:t>studying</a:t>
            </a:r>
            <a:r>
              <a:rPr lang="en-US" sz="3200" u="sng" dirty="0">
                <a:solidFill>
                  <a:srgbClr val="0070C0"/>
                </a:solidFill>
              </a:rPr>
              <a:t> English for two years.</a:t>
            </a:r>
          </a:p>
          <a:p>
            <a:pPr algn="ctr">
              <a:buNone/>
            </a:pPr>
            <a:r>
              <a:rPr lang="ru-RU" sz="3200" u="sng" dirty="0">
                <a:solidFill>
                  <a:srgbClr val="0070C0"/>
                </a:solidFill>
              </a:rPr>
              <a:t>Я два года изучаю английский язык.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0596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B5FE06-0F88-4F6C-8CD2-E8BC66769951}"/>
</file>

<file path=customXml/itemProps2.xml><?xml version="1.0" encoding="utf-8"?>
<ds:datastoreItem xmlns:ds="http://schemas.openxmlformats.org/officeDocument/2006/customXml" ds:itemID="{C32E18EB-0745-42EA-813C-7AE181DB7E14}"/>
</file>

<file path=customXml/itemProps3.xml><?xml version="1.0" encoding="utf-8"?>
<ds:datastoreItem xmlns:ds="http://schemas.openxmlformats.org/officeDocument/2006/customXml" ds:itemID="{6077A044-2496-4755-834E-B18747CBB98A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231</TotalTime>
  <Words>733</Words>
  <Application>Microsoft Office PowerPoint</Application>
  <PresentationFormat>Экран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Причастия. </vt:lpstr>
      <vt:lpstr>В английском языке существует 2 основных причастия:</vt:lpstr>
      <vt:lpstr>1.ОБРАЗОВАНИЕ Present Participle  ( Participle I)</vt:lpstr>
      <vt:lpstr> 2. Образование Past Participle  ( Participle II)</vt:lpstr>
      <vt:lpstr>Образование Past Participle  ( Participle II) правильных глаголов</vt:lpstr>
      <vt:lpstr>  Образование Past Participle  ( Participle II) неправильных глаголов:</vt:lpstr>
      <vt:lpstr>Слайд 7</vt:lpstr>
      <vt:lpstr>Употребление причастий</vt:lpstr>
      <vt:lpstr>Употребление причастий</vt:lpstr>
      <vt:lpstr>Употребление причастий</vt:lpstr>
      <vt:lpstr>Употребление Причастия I :</vt:lpstr>
      <vt:lpstr>Употребление Причастия I :</vt:lpstr>
      <vt:lpstr>Употребление Причастия I :</vt:lpstr>
      <vt:lpstr>Употребление Причастия I I :</vt:lpstr>
      <vt:lpstr>Употребление Причастия I I :</vt:lpstr>
      <vt:lpstr>Употребление Причастия I I :</vt:lpstr>
      <vt:lpstr>Употребление Причастия I i :</vt:lpstr>
      <vt:lpstr>Конструкции с причастиями. Сложное дополнение.</vt:lpstr>
      <vt:lpstr>Конструкции с причастиями.</vt:lpstr>
      <vt:lpstr>Примеры:</vt:lpstr>
      <vt:lpstr>Примеры: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Причастия. Образование причастий.</dc:title>
  <dc:creator>1959</dc:creator>
  <cp:lastModifiedBy>111</cp:lastModifiedBy>
  <cp:revision>25</cp:revision>
  <dcterms:created xsi:type="dcterms:W3CDTF">2018-04-04T09:51:29Z</dcterms:created>
  <dcterms:modified xsi:type="dcterms:W3CDTF">2019-01-24T11:26:18Z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